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leityF3QeDn7tsbQd2fIk0erU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153" y="-947962"/>
            <a:ext cx="4439073" cy="226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78249">
            <a:off x="-1107729" y="5157737"/>
            <a:ext cx="4439073" cy="226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/>
          <p:nvPr/>
        </p:nvSpPr>
        <p:spPr>
          <a:xfrm>
            <a:off x="8172221" y="2136232"/>
            <a:ext cx="4480283" cy="4480283"/>
          </a:xfrm>
          <a:custGeom>
            <a:avLst/>
            <a:gdLst/>
            <a:ahLst/>
            <a:cxnLst/>
            <a:rect l="l" t="t" r="r" b="b"/>
            <a:pathLst>
              <a:path w="4480283" h="4480283" extrusionOk="0">
                <a:moveTo>
                  <a:pt x="0" y="2240142"/>
                </a:moveTo>
                <a:cubicBezTo>
                  <a:pt x="-131448" y="978566"/>
                  <a:pt x="959817" y="-4565"/>
                  <a:pt x="2240142" y="0"/>
                </a:cubicBezTo>
                <a:cubicBezTo>
                  <a:pt x="3437758" y="102873"/>
                  <a:pt x="4392642" y="928472"/>
                  <a:pt x="4480284" y="2240142"/>
                </a:cubicBezTo>
                <a:cubicBezTo>
                  <a:pt x="4676889" y="3337030"/>
                  <a:pt x="3531632" y="4475624"/>
                  <a:pt x="2240142" y="4480284"/>
                </a:cubicBezTo>
                <a:cubicBezTo>
                  <a:pt x="975638" y="4311285"/>
                  <a:pt x="-85028" y="3687138"/>
                  <a:pt x="0" y="2240142"/>
                </a:cubicBezTo>
                <a:close/>
              </a:path>
            </a:pathLst>
          </a:custGeom>
          <a:noFill/>
          <a:ln w="28575" cap="flat" cmpd="sng">
            <a:solidFill>
              <a:srgbClr val="FFEA1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6965289" y="1751872"/>
            <a:ext cx="4285550" cy="4285550"/>
          </a:xfrm>
          <a:custGeom>
            <a:avLst/>
            <a:gdLst/>
            <a:ahLst/>
            <a:cxnLst/>
            <a:rect l="l" t="t" r="r" b="b"/>
            <a:pathLst>
              <a:path w="4285550" h="4285550" extrusionOk="0">
                <a:moveTo>
                  <a:pt x="0" y="2142775"/>
                </a:moveTo>
                <a:cubicBezTo>
                  <a:pt x="-176923" y="926538"/>
                  <a:pt x="815023" y="-15276"/>
                  <a:pt x="2142775" y="0"/>
                </a:cubicBezTo>
                <a:cubicBezTo>
                  <a:pt x="3241898" y="219102"/>
                  <a:pt x="4126216" y="823958"/>
                  <a:pt x="4285550" y="2142775"/>
                </a:cubicBezTo>
                <a:cubicBezTo>
                  <a:pt x="4348629" y="3281180"/>
                  <a:pt x="3545326" y="4266741"/>
                  <a:pt x="2142775" y="4285550"/>
                </a:cubicBezTo>
                <a:cubicBezTo>
                  <a:pt x="940021" y="4165914"/>
                  <a:pt x="-19416" y="3374105"/>
                  <a:pt x="0" y="2142775"/>
                </a:cubicBezTo>
                <a:close/>
              </a:path>
            </a:pathLst>
          </a:custGeom>
          <a:noFill/>
          <a:ln w="28575" cap="flat" cmpd="sng">
            <a:solidFill>
              <a:srgbClr val="4B79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7829384" y="1600200"/>
            <a:ext cx="4437222" cy="4437222"/>
          </a:xfrm>
          <a:custGeom>
            <a:avLst/>
            <a:gdLst/>
            <a:ahLst/>
            <a:cxnLst/>
            <a:rect l="l" t="t" r="r" b="b"/>
            <a:pathLst>
              <a:path w="4437222" h="4437222" fill="none" extrusionOk="0">
                <a:moveTo>
                  <a:pt x="0" y="2218611"/>
                </a:moveTo>
                <a:cubicBezTo>
                  <a:pt x="67853" y="906851"/>
                  <a:pt x="975764" y="-83392"/>
                  <a:pt x="2218611" y="0"/>
                </a:cubicBezTo>
                <a:cubicBezTo>
                  <a:pt x="3285873" y="-99460"/>
                  <a:pt x="4283830" y="924618"/>
                  <a:pt x="4437222" y="2218611"/>
                </a:cubicBezTo>
                <a:cubicBezTo>
                  <a:pt x="4472451" y="3221729"/>
                  <a:pt x="3456231" y="4558442"/>
                  <a:pt x="2218611" y="4437222"/>
                </a:cubicBezTo>
                <a:cubicBezTo>
                  <a:pt x="847047" y="4447466"/>
                  <a:pt x="1690" y="3263419"/>
                  <a:pt x="0" y="2218611"/>
                </a:cubicBezTo>
                <a:close/>
              </a:path>
              <a:path w="4437222" h="4437222" extrusionOk="0">
                <a:moveTo>
                  <a:pt x="0" y="2218611"/>
                </a:moveTo>
                <a:cubicBezTo>
                  <a:pt x="214832" y="929881"/>
                  <a:pt x="1072238" y="-22688"/>
                  <a:pt x="2218611" y="0"/>
                </a:cubicBezTo>
                <a:cubicBezTo>
                  <a:pt x="3380625" y="-183810"/>
                  <a:pt x="4455243" y="1202755"/>
                  <a:pt x="4437222" y="2218611"/>
                </a:cubicBezTo>
                <a:cubicBezTo>
                  <a:pt x="4539139" y="3664435"/>
                  <a:pt x="3497714" y="4332354"/>
                  <a:pt x="2218611" y="4437222"/>
                </a:cubicBezTo>
                <a:cubicBezTo>
                  <a:pt x="991191" y="4276743"/>
                  <a:pt x="-34089" y="3332501"/>
                  <a:pt x="0" y="221861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997" r="-23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7829384" y="1528352"/>
            <a:ext cx="4580917" cy="4580917"/>
          </a:xfrm>
          <a:custGeom>
            <a:avLst/>
            <a:gdLst/>
            <a:ahLst/>
            <a:cxnLst/>
            <a:rect l="l" t="t" r="r" b="b"/>
            <a:pathLst>
              <a:path w="4580917" h="4580917" extrusionOk="0">
                <a:moveTo>
                  <a:pt x="0" y="2290459"/>
                </a:moveTo>
                <a:cubicBezTo>
                  <a:pt x="-105078" y="1005984"/>
                  <a:pt x="995536" y="-3169"/>
                  <a:pt x="2290459" y="0"/>
                </a:cubicBezTo>
                <a:cubicBezTo>
                  <a:pt x="3487450" y="176728"/>
                  <a:pt x="4473381" y="934092"/>
                  <a:pt x="4580918" y="2290459"/>
                </a:cubicBezTo>
                <a:cubicBezTo>
                  <a:pt x="4608985" y="3535415"/>
                  <a:pt x="3707655" y="4567853"/>
                  <a:pt x="2290459" y="4580918"/>
                </a:cubicBezTo>
                <a:cubicBezTo>
                  <a:pt x="998738" y="4415469"/>
                  <a:pt x="-27765" y="3623952"/>
                  <a:pt x="0" y="2290459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606318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606318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39788" y="1857375"/>
            <a:ext cx="5157787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3"/>
          </p:nvPr>
        </p:nvSpPr>
        <p:spPr>
          <a:xfrm>
            <a:off x="6172200" y="1857375"/>
            <a:ext cx="518318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1850" y="4724400"/>
            <a:ext cx="10515600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2219257"/>
            <a:ext cx="10515600" cy="39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9788" y="2252132"/>
            <a:ext cx="3932237" cy="36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5183188" y="987424"/>
            <a:ext cx="6172200" cy="487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839788" y="2269066"/>
            <a:ext cx="3932237" cy="359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2389119"/>
            <a:ext cx="5181600" cy="3787843"/>
          </a:xfrm>
          <a:prstGeom prst="rect">
            <a:avLst/>
          </a:prstGeom>
          <a:noFill/>
          <a:ln w="19050" cap="flat" cmpd="sng">
            <a:solidFill>
              <a:srgbClr val="6EAB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2389119"/>
            <a:ext cx="5181600" cy="3787843"/>
          </a:xfrm>
          <a:prstGeom prst="rect">
            <a:avLst/>
          </a:prstGeom>
          <a:noFill/>
          <a:ln w="28575" cap="flat" cmpd="sng">
            <a:solidFill>
              <a:srgbClr val="6EAB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153" y="-947962"/>
            <a:ext cx="4439073" cy="226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78249">
            <a:off x="-1107729" y="5157737"/>
            <a:ext cx="4439073" cy="226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1764954" y="63007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1764954" y="63007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4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-231485" y="-1020832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 fill="none" extrusionOk="0">
                <a:moveTo>
                  <a:pt x="0" y="1485900"/>
                </a:moveTo>
                <a:cubicBezTo>
                  <a:pt x="-21634" y="629947"/>
                  <a:pt x="683942" y="-4342"/>
                  <a:pt x="1485900" y="0"/>
                </a:cubicBezTo>
                <a:cubicBezTo>
                  <a:pt x="2304475" y="-67314"/>
                  <a:pt x="3089907" y="561183"/>
                  <a:pt x="2971800" y="1485900"/>
                </a:cubicBezTo>
                <a:cubicBezTo>
                  <a:pt x="3023115" y="2315783"/>
                  <a:pt x="2295425" y="2850476"/>
                  <a:pt x="1485900" y="2971800"/>
                </a:cubicBezTo>
                <a:cubicBezTo>
                  <a:pt x="694384" y="2980933"/>
                  <a:pt x="-1580" y="2292468"/>
                  <a:pt x="0" y="1485900"/>
                </a:cubicBezTo>
                <a:close/>
              </a:path>
              <a:path w="2971800" h="2971800" extrusionOk="0">
                <a:moveTo>
                  <a:pt x="0" y="1485900"/>
                </a:moveTo>
                <a:cubicBezTo>
                  <a:pt x="123979" y="772660"/>
                  <a:pt x="634005" y="156539"/>
                  <a:pt x="1485900" y="0"/>
                </a:cubicBezTo>
                <a:cubicBezTo>
                  <a:pt x="2304967" y="-34279"/>
                  <a:pt x="2944309" y="503947"/>
                  <a:pt x="2971800" y="1485900"/>
                </a:cubicBezTo>
                <a:cubicBezTo>
                  <a:pt x="3070397" y="2330493"/>
                  <a:pt x="2209914" y="2872964"/>
                  <a:pt x="1485900" y="2971800"/>
                </a:cubicBezTo>
                <a:cubicBezTo>
                  <a:pt x="549002" y="2911605"/>
                  <a:pt x="-10333" y="2400578"/>
                  <a:pt x="0" y="1485900"/>
                </a:cubicBezTo>
                <a:close/>
              </a:path>
            </a:pathLst>
          </a:custGeom>
          <a:solidFill>
            <a:srgbClr val="000000">
              <a:alpha val="13725"/>
            </a:srgbClr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body" idx="1"/>
          </p:nvPr>
        </p:nvSpPr>
        <p:spPr>
          <a:xfrm>
            <a:off x="838200" y="2219257"/>
            <a:ext cx="10515600" cy="39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38103" y="6252042"/>
            <a:ext cx="2243522" cy="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6"/>
          <p:cNvSpPr txBox="1">
            <a:spLocks noGrp="1"/>
          </p:cNvSpPr>
          <p:nvPr>
            <p:ph type="dt" idx="10"/>
          </p:nvPr>
        </p:nvSpPr>
        <p:spPr>
          <a:xfrm>
            <a:off x="1764954" y="630070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77482" y="185818"/>
            <a:ext cx="2153866" cy="68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25050" y="1950968"/>
            <a:ext cx="6078494" cy="59738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606318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000"/>
              <a:t>The JOY of using Art-based Methods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524000" y="3638313"/>
            <a:ext cx="6063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WP4: Pedagogical Methodology,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The Art Pedagogical point of 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000" b="0"/>
              <a:t>Coaching youth sport from an art pedagogical perspective means </a:t>
            </a:r>
            <a:br>
              <a:rPr lang="en-GB" sz="3600" b="0"/>
            </a:br>
            <a:br>
              <a:rPr lang="en-GB" sz="3600" b="0"/>
            </a:br>
            <a:r>
              <a:rPr lang="en-GB" sz="4000" b="0"/>
              <a:t>treating sport as creative, expressive, and reflective practice, </a:t>
            </a:r>
            <a:br>
              <a:rPr lang="en-GB" sz="4000" b="0"/>
            </a:br>
            <a:br>
              <a:rPr lang="en-GB" sz="4000" b="0"/>
            </a:br>
            <a:r>
              <a:rPr lang="en-GB" sz="4000" b="0"/>
              <a:t>one that develops the whole person, not just athletic performance.</a:t>
            </a:r>
            <a:endParaRPr sz="40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Thank you!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400"/>
              <a:t>Coaching Children and Young Athletes from an Art Pedagogical Point of View</a:t>
            </a:r>
            <a:endParaRPr sz="44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831850" y="4724400"/>
            <a:ext cx="10515600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>
                <a:solidFill>
                  <a:schemeClr val="lt1"/>
                </a:solidFill>
              </a:rPr>
              <a:t>Sport as a creative, developmental, and human-centered practice</a:t>
            </a:r>
            <a:endParaRPr>
              <a:solidFill>
                <a:schemeClr val="lt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What Is an Art Pedagogical Point of View?</a:t>
            </a:r>
            <a:endParaRPr sz="360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838200" y="2219257"/>
            <a:ext cx="10515600" cy="39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Originates from art education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Focuses on creativity, expression, exploration, and reflection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Learning is about process, meaning, and growth, not just results!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The learner is an active creator, not a passive receiver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38200" y="884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Why Apply Art to Youth Sports?</a:t>
            </a:r>
            <a:endParaRPr sz="360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838200" y="2219257"/>
            <a:ext cx="10515600" cy="39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Children learn best through play, curiosity</a:t>
            </a:r>
            <a:r>
              <a:rPr lang="en-GB" b="1"/>
              <a:t>, </a:t>
            </a:r>
            <a:r>
              <a:rPr lang="en-GB"/>
              <a:t>and experience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Sport is a form of movement expression, like dance or music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Art-based methods supports: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Motivation and joy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Long-term participation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Emotional and social development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/>
              <a:t>Reduces burnout and dropout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73378" y="1301029"/>
            <a:ext cx="5103553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/>
              <a:t>How We See the Athlete in JOY</a:t>
            </a:r>
            <a:endParaRPr/>
          </a:p>
        </p:txBody>
      </p:sp>
      <p:pic>
        <p:nvPicPr>
          <p:cNvPr id="95" name="Google Shape;95;p19" descr="Young soccer players in acti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899" r="6899"/>
          <a:stretch/>
        </p:blipFill>
        <p:spPr>
          <a:xfrm>
            <a:off x="5494084" y="992187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273378" y="2499020"/>
            <a:ext cx="4498648" cy="36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sz="2000"/>
              <a:t>Each child is unique 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 sz="1800"/>
              <a:t>body, pace, motivation, background</a:t>
            </a:r>
            <a:endParaRPr sz="200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sz="2000"/>
              <a:t>Athletes are:</a:t>
            </a:r>
            <a:endParaRPr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GB" sz="2000"/>
              <a:t>Explorers</a:t>
            </a:r>
            <a:endParaRPr sz="200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GB" sz="2000"/>
              <a:t>Problem-solvers</a:t>
            </a:r>
            <a:endParaRPr sz="200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GB" sz="2000"/>
              <a:t>Co-creators of learning</a:t>
            </a:r>
            <a:endParaRPr sz="200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sz="2000"/>
              <a:t>Multiple solutions and styles are valued</a:t>
            </a:r>
            <a:endParaRPr sz="20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32307" y="1354539"/>
            <a:ext cx="4859529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600"/>
              <a:t>Role of the Coach </a:t>
            </a:r>
            <a:r>
              <a:rPr lang="en-GB"/>
              <a:t>in JOY</a:t>
            </a:r>
            <a:endParaRPr sz="3600"/>
          </a:p>
        </p:txBody>
      </p:sp>
      <p:pic>
        <p:nvPicPr>
          <p:cNvPr id="102" name="Google Shape;102;p3" descr="A group of boys putting their hands togeth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35601" y="1509713"/>
            <a:ext cx="5667375" cy="3829050"/>
          </a:xfrm>
          <a:prstGeom prst="rect">
            <a:avLst/>
          </a:prstGeom>
          <a:noFill/>
          <a:ln w="28575" cap="flat" cmpd="sng">
            <a:solidFill>
              <a:srgbClr val="70B52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p3"/>
          <p:cNvSpPr txBox="1">
            <a:spLocks noGrp="1"/>
          </p:cNvSpPr>
          <p:nvPr>
            <p:ph type="body" idx="2"/>
          </p:nvPr>
        </p:nvSpPr>
        <p:spPr>
          <a:xfrm>
            <a:off x="576072" y="2269066"/>
            <a:ext cx="4572000" cy="359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20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2000"/>
              <a:t>From instructor → to facilitator</a:t>
            </a:r>
            <a:endParaRPr sz="200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GB" sz="2000"/>
              <a:t>Designs meaningful learning environments</a:t>
            </a:r>
            <a:endParaRPr sz="200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GB" sz="2000"/>
              <a:t>Encourages experimentation and risk-taking</a:t>
            </a:r>
            <a:endParaRPr sz="200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GB" sz="2000"/>
              <a:t>Listens to athlete voices</a:t>
            </a:r>
            <a:endParaRPr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GB" sz="2000"/>
              <a:t>Guides reflection, not just execution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838200" y="10635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b="0"/>
              <a:t>How Learning Happens in JOY Practice</a:t>
            </a:r>
            <a:endParaRPr sz="360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838201" y="2389119"/>
            <a:ext cx="4851400" cy="3787843"/>
          </a:xfrm>
          <a:prstGeom prst="rect">
            <a:avLst/>
          </a:prstGeom>
          <a:noFill/>
          <a:ln w="19050" cap="flat" cmpd="sng">
            <a:solidFill>
              <a:srgbClr val="6EAB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000"/>
              <a:t>Play-based and game-like activities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000"/>
              <a:t>Open-ended tasks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1600"/>
              <a:t>more than one “right” solution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000"/>
              <a:t>Creativity, improvisation, and decision-making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2000"/>
              <a:t>Reflection through questions: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2000" i="1"/>
              <a:t>What did you try?</a:t>
            </a:r>
            <a:endParaRPr sz="20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 sz="2000" i="1"/>
              <a:t>What did you notice?</a:t>
            </a:r>
            <a:endParaRPr sz="2000"/>
          </a:p>
        </p:txBody>
      </p:sp>
      <p:pic>
        <p:nvPicPr>
          <p:cNvPr id="110" name="Google Shape;110;p2" descr="A group of children sitting togethe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18200" y="2389120"/>
            <a:ext cx="5435600" cy="3787842"/>
          </a:xfrm>
          <a:prstGeom prst="rect">
            <a:avLst/>
          </a:prstGeom>
          <a:noFill/>
          <a:ln w="28575" cap="flat" cmpd="sng">
            <a:solidFill>
              <a:srgbClr val="6EAB4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838200" y="12133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Feedback and Assessment in JOY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838200" y="2219257"/>
            <a:ext cx="10515600" cy="39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Focus on process, effort, and learning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Value creativity and engagement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Use descriptive feedback instead of judgment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Encourage self- and peer-reflection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38200" y="11676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b="0"/>
              <a:t>Rethinking Competition with JOY</a:t>
            </a:r>
            <a:endParaRPr sz="36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838200" y="2008945"/>
            <a:ext cx="10515600" cy="395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Competition = learning and performance space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Not a measure of worth or talent!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Emphasis on: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Experience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Expression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Growth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Reflection after games matters more than the score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Office Theme</vt:lpstr>
      <vt:lpstr>The JOY of using Art-based Methods</vt:lpstr>
      <vt:lpstr>Coaching Children and Young Athletes from an Art Pedagogical Point of View</vt:lpstr>
      <vt:lpstr>What Is an Art Pedagogical Point of View?</vt:lpstr>
      <vt:lpstr>Why Apply Art to Youth Sports?</vt:lpstr>
      <vt:lpstr>How We See the Athlete in JOY</vt:lpstr>
      <vt:lpstr>Role of the Coach in JOY</vt:lpstr>
      <vt:lpstr>How Learning Happens in JOY Practice</vt:lpstr>
      <vt:lpstr>Feedback and Assessment in JOY</vt:lpstr>
      <vt:lpstr>Rethinking Competition with JOY</vt:lpstr>
      <vt:lpstr>Coaching youth sport from an art pedagogical perspective means   treating sport as creative, expressive, and reflective practice,   one that develops the whole person, not just athletic performance.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Robin Valdmets</dc:creator>
  <cp:lastModifiedBy>Heidi Pihlak</cp:lastModifiedBy>
  <cp:revision>1</cp:revision>
  <dcterms:created xsi:type="dcterms:W3CDTF">2024-02-21T08:46:31Z</dcterms:created>
  <dcterms:modified xsi:type="dcterms:W3CDTF">2026-02-09T12:58:13Z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8f1591-5e65-4406-bb44-4495b14c6a71_Enabled">
    <vt:lpwstr>true</vt:lpwstr>
  </property>
  <property fmtid="{D5CDD505-2E9C-101B-9397-08002B2CF9AE}" pid="3" name="MSIP_Label_2b8f1591-5e65-4406-bb44-4495b14c6a71_SetDate">
    <vt:lpwstr>2026-01-23T12:49:25Z</vt:lpwstr>
  </property>
  <property fmtid="{D5CDD505-2E9C-101B-9397-08002B2CF9AE}" pid="4" name="MSIP_Label_2b8f1591-5e65-4406-bb44-4495b14c6a71_Method">
    <vt:lpwstr>Standard</vt:lpwstr>
  </property>
  <property fmtid="{D5CDD505-2E9C-101B-9397-08002B2CF9AE}" pid="5" name="MSIP_Label_2b8f1591-5e65-4406-bb44-4495b14c6a71_Name">
    <vt:lpwstr>Sisäinen</vt:lpwstr>
  </property>
  <property fmtid="{D5CDD505-2E9C-101B-9397-08002B2CF9AE}" pid="6" name="MSIP_Label_2b8f1591-5e65-4406-bb44-4495b14c6a71_SiteId">
    <vt:lpwstr>ab32bc86-12f2-4b38-b262-c5775982e241</vt:lpwstr>
  </property>
  <property fmtid="{D5CDD505-2E9C-101B-9397-08002B2CF9AE}" pid="7" name="MSIP_Label_2b8f1591-5e65-4406-bb44-4495b14c6a71_ActionId">
    <vt:lpwstr>210054b4-4f04-4237-9ebe-6e894b148613</vt:lpwstr>
  </property>
  <property fmtid="{D5CDD505-2E9C-101B-9397-08002B2CF9AE}" pid="8" name="MSIP_Label_2b8f1591-5e65-4406-bb44-4495b14c6a71_ContentBits">
    <vt:lpwstr>0</vt:lpwstr>
  </property>
  <property fmtid="{D5CDD505-2E9C-101B-9397-08002B2CF9AE}" pid="9" name="MSIP_Label_2b8f1591-5e65-4406-bb44-4495b14c6a71_Tag">
    <vt:lpwstr>10, 3, 0, 1</vt:lpwstr>
  </property>
</Properties>
</file>